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9" r:id="rId3"/>
    <p:sldId id="351" r:id="rId4"/>
    <p:sldId id="352" r:id="rId5"/>
    <p:sldId id="357" r:id="rId6"/>
    <p:sldId id="356" r:id="rId7"/>
    <p:sldId id="294" r:id="rId8"/>
    <p:sldId id="345" r:id="rId9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11/03/2019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11/03/2019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Tipicidade e atipicidade dos 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meios executivos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79512" y="2136825"/>
            <a:ext cx="8352928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3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Curso de Especialização em Direito Processual Civil</a:t>
            </a:r>
          </a:p>
          <a:p>
            <a:pPr algn="ctr" eaLnBrk="1" hangingPunct="1"/>
            <a:r>
              <a:rPr lang="en-US" altLang="pt-BR" sz="3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PUCSP - COGEAE</a:t>
            </a:r>
          </a:p>
          <a:p>
            <a:pPr algn="ctr" eaLnBrk="1" hangingPunct="1"/>
            <a:endParaRPr lang="pt-BR" altLang="pt-BR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São Paulo, SP, 13 de março de 2019</a:t>
            </a:r>
          </a:p>
          <a:p>
            <a:pPr algn="ctr" eaLnBrk="1" hangingPunct="1"/>
            <a:endParaRPr lang="pt-BR" altLang="pt-BR" sz="3200" b="1" dirty="0"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9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constitucional do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processual civil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51860"/>
            <a:ext cx="9107994" cy="449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Princípios constitucionais</a:t>
            </a:r>
          </a:p>
          <a:p>
            <a:pPr marL="1257300"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900" dirty="0">
                <a:latin typeface="Calibri" panose="020F0502020204030204" pitchFamily="34" charset="0"/>
                <a:cs typeface="Calibri" panose="020F0502020204030204" pitchFamily="34" charset="0"/>
              </a:rPr>
              <a:t>Os “princípios-síntese”</a:t>
            </a: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Organização judiciária</a:t>
            </a: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Funções essenciais à Justiça</a:t>
            </a: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Procedimentos jurisdicionais constitucionalmente diferenciados</a:t>
            </a: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Normas de concretização do direito processual civil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Aplicações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51860"/>
            <a:ext cx="9107994" cy="51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Reconstrução dogmática do direito processual civil</a:t>
            </a:r>
          </a:p>
          <a:p>
            <a:pPr marL="1257300"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Os institutos fundamentais: releitura</a:t>
            </a:r>
            <a:endParaRPr lang="pt-B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Da ação e do processo à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tutela jurisdicional</a:t>
            </a:r>
          </a:p>
          <a:p>
            <a:pPr marL="1257300"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3000" i="1" dirty="0">
                <a:latin typeface="Calibri" panose="020F0502020204030204" pitchFamily="34" charset="0"/>
                <a:cs typeface="Calibri" panose="020F0502020204030204" pitchFamily="34" charset="0"/>
              </a:rPr>
              <a:t>neoconcretismo </a:t>
            </a:r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4º)</a:t>
            </a: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Tutela jurisdicional 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executiva</a:t>
            </a:r>
          </a:p>
          <a:p>
            <a:pPr marL="1257300"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Técnicas de </a:t>
            </a:r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concretização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a serem empregadas</a:t>
            </a:r>
          </a:p>
          <a:p>
            <a:pPr marL="1257300"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000" spc="-30" dirty="0">
                <a:latin typeface="Calibri" panose="020F0502020204030204" pitchFamily="34" charset="0"/>
                <a:cs typeface="Calibri" panose="020F0502020204030204" pitchFamily="34" charset="0"/>
              </a:rPr>
              <a:t>Tipicidade </a:t>
            </a:r>
            <a:r>
              <a:rPr lang="en-US" sz="3000" i="1" spc="-3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3000" spc="-30" dirty="0">
                <a:latin typeface="Calibri" panose="020F0502020204030204" pitchFamily="34" charset="0"/>
                <a:cs typeface="Calibri" panose="020F0502020204030204" pitchFamily="34" charset="0"/>
              </a:rPr>
              <a:t> atipicidade: da Lei 8.952/94 ao CPC 15</a:t>
            </a:r>
          </a:p>
          <a:p>
            <a:pPr marL="1257300"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Correlação entre obrigações e procedimentos </a:t>
            </a:r>
            <a:r>
              <a:rPr lang="en-US" sz="3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marL="800100" lvl="1" indent="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</a:pPr>
            <a:endParaRPr lang="en-US" sz="3000" spc="-3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135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Deveres-poderes e art. 139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51860"/>
            <a:ext cx="9107994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Deveres-poderes: significado e alcance</a:t>
            </a:r>
          </a:p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rol do art. 139 CPC</a:t>
            </a:r>
          </a:p>
          <a:p>
            <a:pPr marL="1257300" lvl="1" indent="-45720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3000" b="1" dirty="0">
                <a:latin typeface="Calibri" panose="020F0502020204030204" pitchFamily="34" charset="0"/>
                <a:cs typeface="Calibri" panose="020F0502020204030204" pitchFamily="34" charset="0"/>
              </a:rPr>
              <a:t>IV: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 Determinar medidas </a:t>
            </a:r>
            <a:r>
              <a:rPr lang="pt-BR" sz="3000" u="sng" dirty="0">
                <a:latin typeface="Calibri" panose="020F0502020204030204" pitchFamily="34" charset="0"/>
                <a:cs typeface="Calibri" panose="020F0502020204030204" pitchFamily="34" charset="0"/>
              </a:rPr>
              <a:t>indutivas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3000" u="sng" dirty="0">
                <a:latin typeface="Calibri" panose="020F0502020204030204" pitchFamily="34" charset="0"/>
                <a:cs typeface="Calibri" panose="020F0502020204030204" pitchFamily="34" charset="0"/>
              </a:rPr>
              <a:t>coercitivas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3000" u="sng" dirty="0">
                <a:latin typeface="Calibri" panose="020F0502020204030204" pitchFamily="34" charset="0"/>
                <a:cs typeface="Calibri" panose="020F0502020204030204" pitchFamily="34" charset="0"/>
              </a:rPr>
              <a:t>mandamentais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 ou </a:t>
            </a:r>
            <a:r>
              <a:rPr lang="pt-BR" sz="3000" u="sng" dirty="0">
                <a:latin typeface="Calibri" panose="020F0502020204030204" pitchFamily="34" charset="0"/>
                <a:cs typeface="Calibri" panose="020F0502020204030204" pitchFamily="34" charset="0"/>
              </a:rPr>
              <a:t>sub-rogatórias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 necessárias para assegurar o </a:t>
            </a:r>
            <a:r>
              <a:rPr lang="pt-BR" sz="3000" u="sng" dirty="0">
                <a:latin typeface="Calibri" panose="020F0502020204030204" pitchFamily="34" charset="0"/>
                <a:cs typeface="Calibri" panose="020F0502020204030204" pitchFamily="34" charset="0"/>
              </a:rPr>
              <a:t>cumprimento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 de ordem judicial, </a:t>
            </a:r>
            <a:r>
              <a:rPr lang="pt-BR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inclusive nas ações que tenham por objeto prestação pecuniária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443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Proposta de sistematização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51860"/>
            <a:ext cx="910799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everes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-poderes de </a:t>
            </a:r>
            <a:r>
              <a:rPr lang="pt-BR" sz="32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concretização</a:t>
            </a:r>
          </a:p>
          <a:p>
            <a:pPr marL="1257300" lvl="1" indent="-45720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Tipicidade </a:t>
            </a:r>
            <a:r>
              <a:rPr lang="en-US" sz="29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 atipicidade</a:t>
            </a:r>
          </a:p>
          <a:p>
            <a:pPr marL="1657350" lvl="2" indent="-45720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Gradação na aplicação 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marL="1257300" lvl="1" indent="-45720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STJ, 3ª Turma, </a:t>
            </a:r>
            <a:r>
              <a:rPr lang="en-US" sz="2900" b="1" dirty="0">
                <a:latin typeface="Calibri" panose="020F0502020204030204" pitchFamily="34" charset="0"/>
                <a:cs typeface="Calibri" panose="020F0502020204030204" pitchFamily="34" charset="0"/>
              </a:rPr>
              <a:t>RHC 99.606/SP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, rel. Min. Nancy Andrighi, j.un. 13.11.2018, DJe 20.11.2018</a:t>
            </a:r>
          </a:p>
          <a:p>
            <a:pPr marL="1257300" lvl="1" indent="-45720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STJ, 4ª Turma, </a:t>
            </a:r>
            <a:r>
              <a:rPr lang="en-US" sz="2900" b="1" dirty="0">
                <a:latin typeface="Calibri" panose="020F0502020204030204" pitchFamily="34" charset="0"/>
                <a:cs typeface="Calibri" panose="020F0502020204030204" pitchFamily="34" charset="0"/>
              </a:rPr>
              <a:t>RHC 97.876/SP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, rel. Min. Luiz Felipe Salomão, j.un. 5.6.2018, DJe 9.8.2018</a:t>
            </a:r>
          </a:p>
          <a:p>
            <a:pPr marL="1257300" lvl="1" indent="-45720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STF, </a:t>
            </a:r>
            <a:r>
              <a:rPr lang="en-US" sz="2900" b="1" dirty="0">
                <a:latin typeface="Calibri" panose="020F0502020204030204" pitchFamily="34" charset="0"/>
                <a:cs typeface="Calibri" panose="020F0502020204030204" pitchFamily="34" charset="0"/>
              </a:rPr>
              <a:t>ADI 5.941/DF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, rel. Min. Luiz Fux (arts. </a:t>
            </a:r>
            <a:r>
              <a:rPr lang="pt-BR" sz="2900" dirty="0">
                <a:latin typeface="Calibri" panose="020F0502020204030204" pitchFamily="34" charset="0"/>
                <a:cs typeface="Calibri" panose="020F0502020204030204" pitchFamily="34" charset="0"/>
              </a:rPr>
              <a:t>139, IV; 297; 380, par ún; 400, par ún; 403, par ún; 536, </a:t>
            </a:r>
            <a:r>
              <a:rPr lang="pt-BR" sz="2900" i="1" dirty="0"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2900" dirty="0">
                <a:latin typeface="Calibri" panose="020F0502020204030204" pitchFamily="34" charset="0"/>
                <a:cs typeface="Calibri" panose="020F0502020204030204" pitchFamily="34" charset="0"/>
              </a:rPr>
              <a:t> e § 1º; 773)</a:t>
            </a:r>
            <a:endParaRPr 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57350" lvl="2" indent="-45720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CNH, passaporte, licitação e concurso público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775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refletir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51860"/>
            <a:ext cx="910799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Publicismo 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privatismo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  <a:endParaRPr lang="pt-BR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1" indent="-45720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Papel da </a:t>
            </a:r>
            <a:r>
              <a:rPr lang="en-US" sz="3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boa-fé</a:t>
            </a:r>
            <a:r>
              <a:rPr lang="en-US" sz="3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(art. 5º) e da </a:t>
            </a:r>
            <a:r>
              <a:rPr lang="en-US" sz="3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cooperação</a:t>
            </a:r>
            <a:r>
              <a:rPr lang="en-US" sz="3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(art. 6º)</a:t>
            </a:r>
          </a:p>
          <a:p>
            <a:pPr marL="1257300" lvl="1" indent="-45720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Ex.: arts. 805 e 847</a:t>
            </a:r>
          </a:p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Retorno ao 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modelo constiucional</a:t>
            </a:r>
          </a:p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Ênfase à noção de </a:t>
            </a:r>
            <a:r>
              <a:rPr lang="en-US" sz="32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deveres</a:t>
            </a:r>
            <a:r>
              <a:rPr lang="en-US" sz="32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-poderes</a:t>
            </a:r>
          </a:p>
          <a:p>
            <a:pPr marL="1257300" lvl="1" indent="-45720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 papel da </a:t>
            </a:r>
            <a:r>
              <a:rPr lang="en-US" sz="30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fundamentação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(art. 489, § 1º)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Identificação, consciência e solução de problemas que vão além do alcance do direito processual civil</a:t>
            </a:r>
            <a:endParaRPr lang="pt-B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230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convite ...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57E2378-56EC-4D83-AFC9-776E42F2B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764704"/>
            <a:ext cx="7632849" cy="626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4515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</TotalTime>
  <Words>367</Words>
  <Application>Microsoft Office PowerPoint</Application>
  <PresentationFormat>Apresentação na tela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Design padrão</vt:lpstr>
      <vt:lpstr>Tipicidade e atipicidade dos  meios executivos</vt:lpstr>
      <vt:lpstr>Modelo constitucional do direito processual civil</vt:lpstr>
      <vt:lpstr>Aplicações</vt:lpstr>
      <vt:lpstr>Deveres-poderes e art. 139</vt:lpstr>
      <vt:lpstr>Proposta de sistematização</vt:lpstr>
      <vt:lpstr>Para refletir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269</cp:revision>
  <cp:lastPrinted>2018-06-28T15:36:05Z</cp:lastPrinted>
  <dcterms:created xsi:type="dcterms:W3CDTF">2007-03-23T14:32:10Z</dcterms:created>
  <dcterms:modified xsi:type="dcterms:W3CDTF">2019-03-11T19:17:34Z</dcterms:modified>
</cp:coreProperties>
</file>