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339" r:id="rId3"/>
    <p:sldId id="351" r:id="rId4"/>
    <p:sldId id="352" r:id="rId5"/>
    <p:sldId id="357" r:id="rId6"/>
    <p:sldId id="356" r:id="rId7"/>
    <p:sldId id="294" r:id="rId8"/>
    <p:sldId id="345" r:id="rId9"/>
  </p:sldIdLst>
  <p:sldSz cx="9144000" cy="6858000" type="screen4x3"/>
  <p:notesSz cx="6797675" cy="9928225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977C"/>
    <a:srgbClr val="AC978A"/>
    <a:srgbClr val="C19015"/>
    <a:srgbClr val="996600"/>
    <a:srgbClr val="E9B637"/>
    <a:srgbClr val="9F7611"/>
    <a:srgbClr val="FE3000"/>
    <a:srgbClr val="3A2C00"/>
    <a:srgbClr val="D02800"/>
    <a:srgbClr val="463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760" y="0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/>
          <a:lstStyle>
            <a:lvl1pPr algn="r">
              <a:defRPr sz="1200"/>
            </a:lvl1pPr>
          </a:lstStyle>
          <a:p>
            <a:fld id="{1CA60BC7-EA36-49C2-99DA-91F6FCF67A06}" type="datetimeFigureOut">
              <a:rPr lang="pt-BR" smtClean="0"/>
              <a:t>11/03/2019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30238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760" y="9430238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 anchor="b"/>
          <a:lstStyle>
            <a:lvl1pPr algn="r">
              <a:defRPr sz="1200"/>
            </a:lvl1pPr>
          </a:lstStyle>
          <a:p>
            <a:fld id="{DB185F30-E168-4037-9A7D-F7DF881A026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225842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760" y="0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/>
          <a:lstStyle>
            <a:lvl1pPr algn="r">
              <a:defRPr sz="1200"/>
            </a:lvl1pPr>
          </a:lstStyle>
          <a:p>
            <a:fld id="{6711E88D-1E45-48B0-A29D-91C098405C87}" type="datetimeFigureOut">
              <a:rPr lang="pt-BR" smtClean="0"/>
              <a:t>11/03/2019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08" tIns="45304" rIns="90608" bIns="45304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454" y="4716695"/>
            <a:ext cx="5438768" cy="4467701"/>
          </a:xfrm>
          <a:prstGeom prst="rect">
            <a:avLst/>
          </a:prstGeom>
        </p:spPr>
        <p:txBody>
          <a:bodyPr vert="horz" lIns="90608" tIns="45304" rIns="90608" bIns="45304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30238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760" y="9430238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 anchor="b"/>
          <a:lstStyle>
            <a:lvl1pPr algn="r">
              <a:defRPr sz="1200"/>
            </a:lvl1pPr>
          </a:lstStyle>
          <a:p>
            <a:fld id="{14A8353C-1DA7-4723-ADE9-15749BF3BD0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37887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F7562-9F8B-4E18-A59C-F4746134AF87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576585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8B294-D640-4161-9C15-6D613B158C9D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312178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F5303-A126-4ED9-A160-4761DDE3D856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122221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95A82-FD4A-4178-A50E-CDBBCB644ED0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703987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BF62C-E0FF-4A7D-991B-FCBCB3B903C0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348518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F93B4-086F-4533-914F-01956722E5F3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051605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7BF7E-7321-484C-89B3-3E5E3EE414FA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121691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25D92-756F-4866-95E2-848CF862967F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75079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7E0F3-98E3-47E5-9545-44F90C2BBBC9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698562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714DC-82EA-4987-B374-54FDCB1B9DC2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78646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D5D5D-D045-4B32-A03E-A4BE2B0D7743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869436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119B8AB-FD0F-4476-85B6-843375BF270E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7429" y="1"/>
            <a:ext cx="9143999" cy="1916831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Tipicidade e atipicidade dos </a:t>
            </a:r>
            <a:b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meios executivos</a:t>
            </a:r>
            <a:endParaRPr lang="pt-BR" sz="2000" b="1" dirty="0">
              <a:solidFill>
                <a:srgbClr val="C00000"/>
              </a:solidFill>
            </a:endParaRP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179512" y="2136825"/>
            <a:ext cx="8352928" cy="3985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pt-BR" sz="2800" b="1" dirty="0">
              <a:solidFill>
                <a:srgbClr val="C00000"/>
              </a:solidFill>
            </a:endParaRPr>
          </a:p>
          <a:p>
            <a:pPr algn="ctr" eaLnBrk="1" hangingPunct="1"/>
            <a:r>
              <a:rPr lang="en-US" altLang="pt-BR" sz="30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Curso de Especialização em Direito Processual Civil</a:t>
            </a:r>
          </a:p>
          <a:p>
            <a:pPr algn="ctr" eaLnBrk="1" hangingPunct="1"/>
            <a:r>
              <a:rPr lang="en-US" altLang="pt-BR" sz="30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PUCSP - COGEAE</a:t>
            </a:r>
          </a:p>
          <a:p>
            <a:pPr algn="ctr" eaLnBrk="1" hangingPunct="1"/>
            <a:endParaRPr lang="pt-BR" altLang="pt-BR" sz="2800" b="1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algn="ctr" eaLnBrk="1" hangingPunct="1"/>
            <a:r>
              <a:rPr lang="pt-BR" altLang="pt-BR" sz="2800" b="1" dirty="0">
                <a:solidFill>
                  <a:srgbClr val="0070C0"/>
                </a:solidFill>
                <a:latin typeface="Calibri" panose="020F0502020204030204" pitchFamily="34" charset="0"/>
              </a:rPr>
              <a:t>São Paulo, SP, 13 de março de 2019</a:t>
            </a:r>
          </a:p>
          <a:p>
            <a:pPr algn="ctr" eaLnBrk="1" hangingPunct="1"/>
            <a:endParaRPr lang="pt-BR" altLang="pt-BR" sz="3200" b="1" dirty="0">
              <a:latin typeface="Calibri" panose="020F0502020204030204" pitchFamily="34" charset="0"/>
            </a:endParaRPr>
          </a:p>
          <a:p>
            <a:pPr algn="ctr" eaLnBrk="1" hangingPunct="1"/>
            <a:r>
              <a:rPr lang="pt-BR" altLang="pt-BR" sz="29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Cassio Scarpinella Bueno</a:t>
            </a:r>
          </a:p>
          <a:p>
            <a:pPr algn="ctr" eaLnBrk="1" hangingPunct="1"/>
            <a:r>
              <a:rPr lang="en-US" altLang="pt-BR" sz="2400" b="1" dirty="0">
                <a:solidFill>
                  <a:srgbClr val="C00000"/>
                </a:solidFill>
                <a:latin typeface="Calibri" panose="020F0502020204030204" pitchFamily="34" charset="0"/>
              </a:rPr>
              <a:t>www.scarpinellabueno.com</a:t>
            </a:r>
          </a:p>
          <a:p>
            <a:pPr algn="ctr" eaLnBrk="1" hangingPunct="1"/>
            <a:r>
              <a:rPr lang="en-US" altLang="pt-BR" sz="2400" b="1" dirty="0">
                <a:solidFill>
                  <a:srgbClr val="FF0000"/>
                </a:solidFill>
                <a:latin typeface="Calibri" panose="020F0502020204030204" pitchFamily="34" charset="0"/>
              </a:rPr>
              <a:t>www.facebook.com/cassioscarpinellabueno</a:t>
            </a:r>
            <a:endParaRPr lang="pt-BR" altLang="pt-BR" sz="2400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878" y="1"/>
            <a:ext cx="9135122" cy="1340768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Modelo constitucional do</a:t>
            </a:r>
            <a:b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direito processual civil</a:t>
            </a:r>
            <a:endParaRPr lang="pt-BR" sz="36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36006" y="1351860"/>
            <a:ext cx="9107994" cy="4498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514350" indent="-457200">
              <a:spcBef>
                <a:spcPts val="400"/>
              </a:spcBef>
              <a:spcAft>
                <a:spcPts val="400"/>
              </a:spcAft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pt-BR" sz="3200" dirty="0">
                <a:latin typeface="Calibri" panose="020F0502020204030204" pitchFamily="34" charset="0"/>
                <a:cs typeface="Calibri" panose="020F0502020204030204" pitchFamily="34" charset="0"/>
              </a:rPr>
              <a:t>Princípios constitucionais</a:t>
            </a:r>
          </a:p>
          <a:p>
            <a:pPr marL="1257300" lvl="1" indent="-457200">
              <a:spcBef>
                <a:spcPts val="400"/>
              </a:spcBef>
              <a:spcAft>
                <a:spcPts val="4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900" dirty="0">
                <a:latin typeface="Calibri" panose="020F0502020204030204" pitchFamily="34" charset="0"/>
                <a:cs typeface="Calibri" panose="020F0502020204030204" pitchFamily="34" charset="0"/>
              </a:rPr>
              <a:t>Os “princípios-síntese”</a:t>
            </a:r>
          </a:p>
          <a:p>
            <a:pPr marL="514350" indent="-457200">
              <a:spcBef>
                <a:spcPts val="400"/>
              </a:spcBef>
              <a:spcAft>
                <a:spcPts val="400"/>
              </a:spcAft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Organização judiciária</a:t>
            </a:r>
          </a:p>
          <a:p>
            <a:pPr marL="514350" indent="-457200">
              <a:spcBef>
                <a:spcPts val="400"/>
              </a:spcBef>
              <a:spcAft>
                <a:spcPts val="400"/>
              </a:spcAft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Funções essenciais à Justiça</a:t>
            </a:r>
          </a:p>
          <a:p>
            <a:pPr marL="514350" indent="-457200">
              <a:spcBef>
                <a:spcPts val="400"/>
              </a:spcBef>
              <a:spcAft>
                <a:spcPts val="400"/>
              </a:spcAft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Procedimentos jurisdicionais constitucionalmente diferenciados</a:t>
            </a:r>
          </a:p>
          <a:p>
            <a:pPr marL="514350" indent="-457200">
              <a:spcBef>
                <a:spcPts val="400"/>
              </a:spcBef>
              <a:spcAft>
                <a:spcPts val="400"/>
              </a:spcAft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Normas de concretização do direito processual civil</a:t>
            </a: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876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878" y="1"/>
            <a:ext cx="9135122" cy="1340768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Aplicações</a:t>
            </a:r>
            <a:endParaRPr lang="pt-BR" sz="36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36006" y="1351860"/>
            <a:ext cx="9107994" cy="51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514350" indent="-457200">
              <a:spcBef>
                <a:spcPts val="400"/>
              </a:spcBef>
              <a:spcAft>
                <a:spcPts val="400"/>
              </a:spcAft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pt-BR" sz="3200" dirty="0">
                <a:latin typeface="Calibri" panose="020F0502020204030204" pitchFamily="34" charset="0"/>
                <a:cs typeface="Calibri" panose="020F0502020204030204" pitchFamily="34" charset="0"/>
              </a:rPr>
              <a:t>Reconstrução dogmática do direito processual civil</a:t>
            </a:r>
          </a:p>
          <a:p>
            <a:pPr marL="1257300" lvl="1" indent="-457200">
              <a:spcBef>
                <a:spcPts val="400"/>
              </a:spcBef>
              <a:spcAft>
                <a:spcPts val="4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Os institutos fundamentais: releitura</a:t>
            </a:r>
            <a:endParaRPr lang="pt-BR" sz="3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457200">
              <a:spcBef>
                <a:spcPts val="400"/>
              </a:spcBef>
              <a:spcAft>
                <a:spcPts val="400"/>
              </a:spcAft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Da ação e do processo à </a:t>
            </a: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tutela jurisdicional</a:t>
            </a:r>
          </a:p>
          <a:p>
            <a:pPr marL="1257300" lvl="1" indent="-457200">
              <a:spcBef>
                <a:spcPts val="400"/>
              </a:spcBef>
              <a:spcAft>
                <a:spcPts val="4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en-US" sz="3000" i="1" dirty="0">
                <a:latin typeface="Calibri" panose="020F0502020204030204" pitchFamily="34" charset="0"/>
                <a:cs typeface="Calibri" panose="020F0502020204030204" pitchFamily="34" charset="0"/>
              </a:rPr>
              <a:t>neoconcretismo </a:t>
            </a:r>
            <a:r>
              <a:rPr lang="en-US" sz="3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(art. 4º)</a:t>
            </a:r>
          </a:p>
          <a:p>
            <a:pPr marL="514350" indent="-457200">
              <a:spcBef>
                <a:spcPts val="400"/>
              </a:spcBef>
              <a:spcAft>
                <a:spcPts val="400"/>
              </a:spcAft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Tutela jurisdicional </a:t>
            </a:r>
            <a:r>
              <a:rPr lang="en-US" sz="3200" i="1" dirty="0">
                <a:latin typeface="Calibri" panose="020F0502020204030204" pitchFamily="34" charset="0"/>
                <a:cs typeface="Calibri" panose="020F0502020204030204" pitchFamily="34" charset="0"/>
              </a:rPr>
              <a:t>executiva</a:t>
            </a:r>
          </a:p>
          <a:p>
            <a:pPr marL="1257300" lvl="1" indent="-457200">
              <a:spcBef>
                <a:spcPts val="400"/>
              </a:spcBef>
              <a:spcAft>
                <a:spcPts val="4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Técnicas de </a:t>
            </a:r>
            <a:r>
              <a:rPr lang="en-US" sz="3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concretização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a serem empregadas</a:t>
            </a:r>
          </a:p>
          <a:p>
            <a:pPr marL="1257300" lvl="1" indent="-457200">
              <a:spcBef>
                <a:spcPts val="400"/>
              </a:spcBef>
              <a:spcAft>
                <a:spcPts val="4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3000" spc="-30" dirty="0">
                <a:latin typeface="Calibri" panose="020F0502020204030204" pitchFamily="34" charset="0"/>
                <a:cs typeface="Calibri" panose="020F0502020204030204" pitchFamily="34" charset="0"/>
              </a:rPr>
              <a:t>Tipicidade </a:t>
            </a:r>
            <a:r>
              <a:rPr lang="en-US" sz="3000" i="1" spc="-30" dirty="0"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en-US" sz="3000" spc="-30" dirty="0">
                <a:latin typeface="Calibri" panose="020F0502020204030204" pitchFamily="34" charset="0"/>
                <a:cs typeface="Calibri" panose="020F0502020204030204" pitchFamily="34" charset="0"/>
              </a:rPr>
              <a:t> atipicidade: da Lei 8.952/94 ao CPC 15</a:t>
            </a:r>
          </a:p>
          <a:p>
            <a:pPr marL="1257300" lvl="1" indent="-457200">
              <a:spcBef>
                <a:spcPts val="400"/>
              </a:spcBef>
              <a:spcAft>
                <a:spcPts val="4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Correlação entre obrigações e procedimentos </a:t>
            </a:r>
            <a:r>
              <a:rPr lang="en-US" sz="30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(?)</a:t>
            </a:r>
          </a:p>
          <a:p>
            <a:pPr marL="800100" lvl="1" indent="0">
              <a:spcBef>
                <a:spcPts val="400"/>
              </a:spcBef>
              <a:spcAft>
                <a:spcPts val="400"/>
              </a:spcAft>
              <a:buClr>
                <a:srgbClr val="C00000"/>
              </a:buClr>
            </a:pPr>
            <a:endParaRPr lang="en-US" sz="3000" spc="-3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41350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878" y="1"/>
            <a:ext cx="9135122" cy="1340768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Deveres-poderes e art. 139</a:t>
            </a:r>
            <a:endParaRPr lang="pt-BR" sz="36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36006" y="1351860"/>
            <a:ext cx="9107994" cy="4385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514350" indent="-457200">
              <a:spcBef>
                <a:spcPts val="700"/>
              </a:spcBef>
              <a:spcAft>
                <a:spcPts val="700"/>
              </a:spcAft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pt-BR" sz="3200" dirty="0">
                <a:latin typeface="Calibri" panose="020F0502020204030204" pitchFamily="34" charset="0"/>
                <a:cs typeface="Calibri" panose="020F0502020204030204" pitchFamily="34" charset="0"/>
              </a:rPr>
              <a:t>Deveres-poderes: significado e alcance</a:t>
            </a:r>
          </a:p>
          <a:p>
            <a:pPr marL="514350" indent="-457200">
              <a:spcBef>
                <a:spcPts val="700"/>
              </a:spcBef>
              <a:spcAft>
                <a:spcPts val="700"/>
              </a:spcAft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pt-BR" sz="3200" dirty="0">
                <a:latin typeface="Calibri" panose="020F0502020204030204" pitchFamily="34" charset="0"/>
                <a:cs typeface="Calibri" panose="020F0502020204030204" pitchFamily="34" charset="0"/>
              </a:rPr>
              <a:t> rol do art. 139 CPC</a:t>
            </a:r>
          </a:p>
          <a:p>
            <a:pPr marL="1257300" lvl="1" indent="-457200">
              <a:spcBef>
                <a:spcPts val="700"/>
              </a:spcBef>
              <a:spcAft>
                <a:spcPts val="7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3000" b="1" dirty="0">
                <a:latin typeface="Calibri" panose="020F0502020204030204" pitchFamily="34" charset="0"/>
                <a:cs typeface="Calibri" panose="020F0502020204030204" pitchFamily="34" charset="0"/>
              </a:rPr>
              <a:t>IV:</a:t>
            </a:r>
            <a:r>
              <a:rPr lang="pt-BR" sz="3000" dirty="0">
                <a:latin typeface="Calibri" panose="020F0502020204030204" pitchFamily="34" charset="0"/>
                <a:cs typeface="Calibri" panose="020F0502020204030204" pitchFamily="34" charset="0"/>
              </a:rPr>
              <a:t> Determinar medidas </a:t>
            </a:r>
            <a:r>
              <a:rPr lang="pt-BR" sz="3000" u="sng" dirty="0">
                <a:latin typeface="Calibri" panose="020F0502020204030204" pitchFamily="34" charset="0"/>
                <a:cs typeface="Calibri" panose="020F0502020204030204" pitchFamily="34" charset="0"/>
              </a:rPr>
              <a:t>indutivas</a:t>
            </a:r>
            <a:r>
              <a:rPr lang="pt-BR" sz="3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t-BR" sz="3000" u="sng" dirty="0">
                <a:latin typeface="Calibri" panose="020F0502020204030204" pitchFamily="34" charset="0"/>
                <a:cs typeface="Calibri" panose="020F0502020204030204" pitchFamily="34" charset="0"/>
              </a:rPr>
              <a:t>coercitivas</a:t>
            </a:r>
            <a:r>
              <a:rPr lang="pt-BR" sz="3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t-BR" sz="3000" u="sng" dirty="0">
                <a:latin typeface="Calibri" panose="020F0502020204030204" pitchFamily="34" charset="0"/>
                <a:cs typeface="Calibri" panose="020F0502020204030204" pitchFamily="34" charset="0"/>
              </a:rPr>
              <a:t>mandamentais</a:t>
            </a:r>
            <a:r>
              <a:rPr lang="pt-BR" sz="3000" dirty="0">
                <a:latin typeface="Calibri" panose="020F0502020204030204" pitchFamily="34" charset="0"/>
                <a:cs typeface="Calibri" panose="020F0502020204030204" pitchFamily="34" charset="0"/>
              </a:rPr>
              <a:t> ou </a:t>
            </a:r>
            <a:r>
              <a:rPr lang="pt-BR" sz="3000" u="sng" dirty="0">
                <a:latin typeface="Calibri" panose="020F0502020204030204" pitchFamily="34" charset="0"/>
                <a:cs typeface="Calibri" panose="020F0502020204030204" pitchFamily="34" charset="0"/>
              </a:rPr>
              <a:t>sub-rogatórias</a:t>
            </a:r>
            <a:r>
              <a:rPr lang="pt-BR" sz="3000" dirty="0">
                <a:latin typeface="Calibri" panose="020F0502020204030204" pitchFamily="34" charset="0"/>
                <a:cs typeface="Calibri" panose="020F0502020204030204" pitchFamily="34" charset="0"/>
              </a:rPr>
              <a:t> necessárias para assegurar o </a:t>
            </a:r>
            <a:r>
              <a:rPr lang="pt-BR" sz="3000" u="sng" dirty="0">
                <a:latin typeface="Calibri" panose="020F0502020204030204" pitchFamily="34" charset="0"/>
                <a:cs typeface="Calibri" panose="020F0502020204030204" pitchFamily="34" charset="0"/>
              </a:rPr>
              <a:t>cumprimento</a:t>
            </a:r>
            <a:r>
              <a:rPr lang="pt-BR" sz="3000" dirty="0">
                <a:latin typeface="Calibri" panose="020F0502020204030204" pitchFamily="34" charset="0"/>
                <a:cs typeface="Calibri" panose="020F0502020204030204" pitchFamily="34" charset="0"/>
              </a:rPr>
              <a:t> de ordem judicial, </a:t>
            </a:r>
            <a:r>
              <a:rPr lang="pt-BR" sz="3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inclusive nas ações que tenham por objeto prestação pecuniária</a:t>
            </a:r>
            <a:r>
              <a:rPr lang="pt-BR" sz="3000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en-US" sz="3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0">
              <a:spcBef>
                <a:spcPts val="700"/>
              </a:spcBef>
              <a:spcAft>
                <a:spcPts val="700"/>
              </a:spcAft>
              <a:buClr>
                <a:srgbClr val="C00000"/>
              </a:buClr>
            </a:pPr>
            <a:endParaRPr lang="en-US" sz="3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04435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878" y="1"/>
            <a:ext cx="9135122" cy="1340768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Proposta de sistematização</a:t>
            </a:r>
            <a:endParaRPr lang="pt-BR" sz="36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36006" y="1351860"/>
            <a:ext cx="9107994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514350" indent="-457200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pt-BR" sz="3200" i="1" dirty="0">
                <a:latin typeface="Calibri" panose="020F0502020204030204" pitchFamily="34" charset="0"/>
                <a:cs typeface="Calibri" panose="020F0502020204030204" pitchFamily="34" charset="0"/>
              </a:rPr>
              <a:t>everes</a:t>
            </a:r>
            <a:r>
              <a:rPr lang="pt-BR" sz="3200" dirty="0">
                <a:latin typeface="Calibri" panose="020F0502020204030204" pitchFamily="34" charset="0"/>
                <a:cs typeface="Calibri" panose="020F0502020204030204" pitchFamily="34" charset="0"/>
              </a:rPr>
              <a:t>-poderes de </a:t>
            </a:r>
            <a:r>
              <a:rPr lang="pt-BR" sz="3200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concretização</a:t>
            </a:r>
          </a:p>
          <a:p>
            <a:pPr marL="1257300" lvl="1" indent="-45720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900" dirty="0">
                <a:latin typeface="Calibri" panose="020F0502020204030204" pitchFamily="34" charset="0"/>
                <a:cs typeface="Calibri" panose="020F0502020204030204" pitchFamily="34" charset="0"/>
              </a:rPr>
              <a:t>Tipicidade </a:t>
            </a:r>
            <a:r>
              <a:rPr lang="en-US" sz="2900" i="1" dirty="0"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en-US" sz="2900" dirty="0">
                <a:latin typeface="Calibri" panose="020F0502020204030204" pitchFamily="34" charset="0"/>
                <a:cs typeface="Calibri" panose="020F0502020204030204" pitchFamily="34" charset="0"/>
              </a:rPr>
              <a:t> atipicidade</a:t>
            </a:r>
          </a:p>
          <a:p>
            <a:pPr marL="1657350" lvl="2" indent="-45720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Gradação na aplicação </a:t>
            </a:r>
            <a:r>
              <a:rPr lang="en-US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(?)</a:t>
            </a:r>
          </a:p>
          <a:p>
            <a:pPr marL="1257300" lvl="1" indent="-45720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900" dirty="0">
                <a:latin typeface="Calibri" panose="020F0502020204030204" pitchFamily="34" charset="0"/>
                <a:cs typeface="Calibri" panose="020F0502020204030204" pitchFamily="34" charset="0"/>
              </a:rPr>
              <a:t>STJ, 3ª Turma, </a:t>
            </a:r>
            <a:r>
              <a:rPr lang="en-US" sz="2900" b="1" dirty="0">
                <a:latin typeface="Calibri" panose="020F0502020204030204" pitchFamily="34" charset="0"/>
                <a:cs typeface="Calibri" panose="020F0502020204030204" pitchFamily="34" charset="0"/>
              </a:rPr>
              <a:t>RHC 99.606/SP</a:t>
            </a:r>
            <a:r>
              <a:rPr lang="en-US" sz="2900" dirty="0">
                <a:latin typeface="Calibri" panose="020F0502020204030204" pitchFamily="34" charset="0"/>
                <a:cs typeface="Calibri" panose="020F0502020204030204" pitchFamily="34" charset="0"/>
              </a:rPr>
              <a:t>, rel. Min. Nancy Andrighi, j.un. 13.11.2018, DJe 20.11.2018</a:t>
            </a:r>
          </a:p>
          <a:p>
            <a:pPr marL="1257300" lvl="1" indent="-45720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900" dirty="0">
                <a:latin typeface="Calibri" panose="020F0502020204030204" pitchFamily="34" charset="0"/>
                <a:cs typeface="Calibri" panose="020F0502020204030204" pitchFamily="34" charset="0"/>
              </a:rPr>
              <a:t>STJ, 4ª Turma, </a:t>
            </a:r>
            <a:r>
              <a:rPr lang="en-US" sz="2900" b="1" dirty="0">
                <a:latin typeface="Calibri" panose="020F0502020204030204" pitchFamily="34" charset="0"/>
                <a:cs typeface="Calibri" panose="020F0502020204030204" pitchFamily="34" charset="0"/>
              </a:rPr>
              <a:t>RHC 97.876/SP</a:t>
            </a:r>
            <a:r>
              <a:rPr lang="en-US" sz="2900" dirty="0">
                <a:latin typeface="Calibri" panose="020F0502020204030204" pitchFamily="34" charset="0"/>
                <a:cs typeface="Calibri" panose="020F0502020204030204" pitchFamily="34" charset="0"/>
              </a:rPr>
              <a:t>, rel. Min. Luiz Felipe Salomão, j.un. 5.6.2018, DJe 9.8.2018</a:t>
            </a:r>
          </a:p>
          <a:p>
            <a:pPr marL="1257300" lvl="1" indent="-45720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900" dirty="0">
                <a:latin typeface="Calibri" panose="020F0502020204030204" pitchFamily="34" charset="0"/>
                <a:cs typeface="Calibri" panose="020F0502020204030204" pitchFamily="34" charset="0"/>
              </a:rPr>
              <a:t>STF, </a:t>
            </a:r>
            <a:r>
              <a:rPr lang="en-US" sz="2900" b="1" dirty="0">
                <a:latin typeface="Calibri" panose="020F0502020204030204" pitchFamily="34" charset="0"/>
                <a:cs typeface="Calibri" panose="020F0502020204030204" pitchFamily="34" charset="0"/>
              </a:rPr>
              <a:t>ADI 5.941/DF</a:t>
            </a:r>
            <a:r>
              <a:rPr lang="en-US" sz="2900" dirty="0">
                <a:latin typeface="Calibri" panose="020F0502020204030204" pitchFamily="34" charset="0"/>
                <a:cs typeface="Calibri" panose="020F0502020204030204" pitchFamily="34" charset="0"/>
              </a:rPr>
              <a:t>, rel. Min. Luiz Fux (arts. </a:t>
            </a:r>
            <a:r>
              <a:rPr lang="pt-BR" sz="2900" dirty="0">
                <a:latin typeface="Calibri" panose="020F0502020204030204" pitchFamily="34" charset="0"/>
                <a:cs typeface="Calibri" panose="020F0502020204030204" pitchFamily="34" charset="0"/>
              </a:rPr>
              <a:t>139, IV; 297; 380, par ún; 400, par ún; 403, par ún; 536, </a:t>
            </a:r>
            <a:r>
              <a:rPr lang="pt-BR" sz="2900" i="1" dirty="0">
                <a:latin typeface="Calibri" panose="020F0502020204030204" pitchFamily="34" charset="0"/>
                <a:cs typeface="Calibri" panose="020F0502020204030204" pitchFamily="34" charset="0"/>
              </a:rPr>
              <a:t>caput</a:t>
            </a:r>
            <a:r>
              <a:rPr lang="pt-BR" sz="2900" dirty="0">
                <a:latin typeface="Calibri" panose="020F0502020204030204" pitchFamily="34" charset="0"/>
                <a:cs typeface="Calibri" panose="020F0502020204030204" pitchFamily="34" charset="0"/>
              </a:rPr>
              <a:t> e § 1º; 773)</a:t>
            </a:r>
            <a:endParaRPr lang="en-US" sz="2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57350" lvl="2" indent="-45720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CNH, passaporte, licitação e concurso público</a:t>
            </a:r>
            <a:endParaRPr lang="pt-B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74775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878" y="1"/>
            <a:ext cx="9135122" cy="1340768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 refletir</a:t>
            </a:r>
            <a:endParaRPr lang="pt-BR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36006" y="1351860"/>
            <a:ext cx="9107994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514350" indent="-457200">
              <a:spcBef>
                <a:spcPts val="700"/>
              </a:spcBef>
              <a:spcAft>
                <a:spcPts val="700"/>
              </a:spcAft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Publicismo </a:t>
            </a:r>
            <a:r>
              <a:rPr lang="en-US" sz="3200" i="1" dirty="0"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privatismo </a:t>
            </a:r>
            <a: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(?)</a:t>
            </a:r>
            <a:endParaRPr lang="pt-BR" sz="32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57300" lvl="1" indent="-457200">
              <a:spcBef>
                <a:spcPts val="700"/>
              </a:spcBef>
              <a:spcAft>
                <a:spcPts val="7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Papel da </a:t>
            </a:r>
            <a:r>
              <a:rPr lang="en-US" sz="3000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boa-fé</a:t>
            </a:r>
            <a:r>
              <a:rPr lang="en-US" sz="30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(art. 5º) e da </a:t>
            </a:r>
            <a:r>
              <a:rPr lang="en-US" sz="3000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cooperação</a:t>
            </a:r>
            <a:r>
              <a:rPr lang="en-US" sz="30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(art. 6º)</a:t>
            </a:r>
          </a:p>
          <a:p>
            <a:pPr marL="1257300" lvl="1" indent="-457200">
              <a:spcBef>
                <a:spcPts val="700"/>
              </a:spcBef>
              <a:spcAft>
                <a:spcPts val="7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Ex.: arts. 805 e 847</a:t>
            </a:r>
          </a:p>
          <a:p>
            <a:pPr marL="514350" indent="-457200">
              <a:spcBef>
                <a:spcPts val="700"/>
              </a:spcBef>
              <a:spcAft>
                <a:spcPts val="700"/>
              </a:spcAft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Retorno ao </a:t>
            </a:r>
            <a:r>
              <a:rPr lang="en-US" sz="3200" i="1" dirty="0">
                <a:latin typeface="Calibri" panose="020F0502020204030204" pitchFamily="34" charset="0"/>
                <a:cs typeface="Calibri" panose="020F0502020204030204" pitchFamily="34" charset="0"/>
              </a:rPr>
              <a:t>modelo constiucional</a:t>
            </a:r>
          </a:p>
          <a:p>
            <a:pPr marL="514350" indent="-457200">
              <a:spcBef>
                <a:spcPts val="700"/>
              </a:spcBef>
              <a:spcAft>
                <a:spcPts val="700"/>
              </a:spcAft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Ênfase à noção de </a:t>
            </a:r>
            <a:r>
              <a:rPr lang="en-US" sz="3200" b="1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deveres</a:t>
            </a:r>
            <a:r>
              <a:rPr lang="en-US" sz="3200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-poderes</a:t>
            </a:r>
          </a:p>
          <a:p>
            <a:pPr marL="1257300" lvl="1" indent="-457200">
              <a:spcBef>
                <a:spcPts val="700"/>
              </a:spcBef>
              <a:spcAft>
                <a:spcPts val="7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O papel da </a:t>
            </a:r>
            <a:r>
              <a:rPr lang="en-US" sz="3000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fundamentação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(art. 489, § 1º)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457200">
              <a:spcBef>
                <a:spcPts val="700"/>
              </a:spcBef>
              <a:spcAft>
                <a:spcPts val="700"/>
              </a:spcAft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Identificação, consciência e solução de problemas que vão além do alcance do direito processual civil</a:t>
            </a:r>
            <a:endParaRPr lang="pt-BR" sz="3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723049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1115616" y="5661248"/>
            <a:ext cx="68407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b="1" dirty="0">
                <a:solidFill>
                  <a:srgbClr val="FF0000"/>
                </a:solidFill>
              </a:rPr>
              <a:t>www.scarpinellabueno.com</a:t>
            </a:r>
          </a:p>
          <a:p>
            <a:pPr algn="ctr"/>
            <a:r>
              <a:rPr lang="en-US" altLang="pt-BR" sz="2000" b="1" dirty="0">
                <a:solidFill>
                  <a:srgbClr val="C00000"/>
                </a:solidFill>
              </a:rPr>
              <a:t>www.facebook.com/cassioscarpinellabueno</a:t>
            </a:r>
            <a:endParaRPr lang="pt-BR" altLang="pt-BR" sz="2000" b="1" dirty="0">
              <a:solidFill>
                <a:srgbClr val="C00000"/>
              </a:solidFill>
            </a:endParaRPr>
          </a:p>
          <a:p>
            <a:endParaRPr lang="pt-B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-1" y="0"/>
            <a:ext cx="9136571" cy="7647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sz="3600" b="1" kern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Muito obrigado !!!!</a:t>
            </a:r>
            <a:endParaRPr lang="pt-BR" sz="4000" b="1" kern="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Retângulo 1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028" name="Picture 4" descr="Manual-de-Direito-Processual-Civil---Volume-Unico---5Âª-Edicao">
            <a:extLst>
              <a:ext uri="{FF2B5EF4-FFF2-40B4-BE49-F238E27FC236}">
                <a16:creationId xmlns:a16="http://schemas.microsoft.com/office/drawing/2014/main" id="{7A1565EC-8853-48E0-AAEA-40A5A28362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2267" y="2707494"/>
            <a:ext cx="2248218" cy="2752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urso-Sistematizado-de-Direito-Processual-Civil-Volume-2---8Âª-Edicao">
            <a:extLst>
              <a:ext uri="{FF2B5EF4-FFF2-40B4-BE49-F238E27FC236}">
                <a16:creationId xmlns:a16="http://schemas.microsoft.com/office/drawing/2014/main" id="{C3150C4E-A097-477F-94FA-8E2E9EB1C0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7861" y="2733746"/>
            <a:ext cx="2100058" cy="2787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urso-Sistematizado-de-Direto-Processual-Civil-Volume-1">
            <a:extLst>
              <a:ext uri="{FF2B5EF4-FFF2-40B4-BE49-F238E27FC236}">
                <a16:creationId xmlns:a16="http://schemas.microsoft.com/office/drawing/2014/main" id="{85D888E0-01FC-4C42-A950-D6408FBFB1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776" y="918592"/>
            <a:ext cx="2147417" cy="2787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urso-Sistematizado-de-Direito-Processual-Civil-Volume-3---8Âª-Edicao">
            <a:extLst>
              <a:ext uri="{FF2B5EF4-FFF2-40B4-BE49-F238E27FC236}">
                <a16:creationId xmlns:a16="http://schemas.microsoft.com/office/drawing/2014/main" id="{8E1E3CCC-6EDC-4069-A8E2-CB2FB610EE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4588" y="936440"/>
            <a:ext cx="2248219" cy="2752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17564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-1" y="0"/>
            <a:ext cx="9136571" cy="7647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sz="3600" b="1" kern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Um convite ...</a:t>
            </a:r>
            <a:endParaRPr lang="pt-BR" sz="4000" b="1" kern="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Retângulo 1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D57E2378-56EC-4D83-AFC9-776E42F2B1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3" y="764704"/>
            <a:ext cx="7632849" cy="6264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6145157"/>
      </p:ext>
    </p:extLst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930</TotalTime>
  <Words>367</Words>
  <Application>Microsoft Office PowerPoint</Application>
  <PresentationFormat>Apresentação na tela (4:3)</PresentationFormat>
  <Paragraphs>50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Design padrão</vt:lpstr>
      <vt:lpstr>Tipicidade e atipicidade dos  meios executivos</vt:lpstr>
      <vt:lpstr>Modelo constitucional do direito processual civil</vt:lpstr>
      <vt:lpstr>Aplicações</vt:lpstr>
      <vt:lpstr>Deveres-poderes e art. 139</vt:lpstr>
      <vt:lpstr>Proposta de sistematização</vt:lpstr>
      <vt:lpstr>Para refletir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.</dc:creator>
  <cp:lastModifiedBy>Cassio</cp:lastModifiedBy>
  <cp:revision>269</cp:revision>
  <cp:lastPrinted>2018-06-28T15:36:05Z</cp:lastPrinted>
  <dcterms:created xsi:type="dcterms:W3CDTF">2007-03-23T14:32:10Z</dcterms:created>
  <dcterms:modified xsi:type="dcterms:W3CDTF">2019-03-11T19:17:34Z</dcterms:modified>
</cp:coreProperties>
</file>